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3B59D3B-C89F-4815-BD3D-599636C37064}"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3753866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3B59D3B-C89F-4815-BD3D-599636C37064}"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368246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3B59D3B-C89F-4815-BD3D-599636C37064}"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3993462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3B59D3B-C89F-4815-BD3D-599636C37064}"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2296048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3B59D3B-C89F-4815-BD3D-599636C37064}" type="datetimeFigureOut">
              <a:rPr lang="es-ES" smtClean="0"/>
              <a:t>04/11/2020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502057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3B59D3B-C89F-4815-BD3D-599636C37064}" type="datetimeFigureOut">
              <a:rPr lang="es-ES" smtClean="0"/>
              <a:t>04/11/2020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196885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3B59D3B-C89F-4815-BD3D-599636C37064}" type="datetimeFigureOut">
              <a:rPr lang="es-ES" smtClean="0"/>
              <a:t>04/11/2020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19103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3B59D3B-C89F-4815-BD3D-599636C37064}" type="datetimeFigureOut">
              <a:rPr lang="es-ES" smtClean="0"/>
              <a:t>04/11/2020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99888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3B59D3B-C89F-4815-BD3D-599636C37064}" type="datetimeFigureOut">
              <a:rPr lang="es-ES" smtClean="0"/>
              <a:t>04/11/2020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4038172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3B59D3B-C89F-4815-BD3D-599636C37064}" type="datetimeFigureOut">
              <a:rPr lang="es-ES" smtClean="0"/>
              <a:t>04/11/2020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129193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3B59D3B-C89F-4815-BD3D-599636C37064}" type="datetimeFigureOut">
              <a:rPr lang="es-ES" smtClean="0"/>
              <a:t>04/11/2020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2902D8B-6611-46A3-A116-2454AB4AD83F}" type="slidenum">
              <a:rPr lang="es-ES" smtClean="0"/>
              <a:t>‹Nº›</a:t>
            </a:fld>
            <a:endParaRPr lang="es-ES"/>
          </a:p>
        </p:txBody>
      </p:sp>
    </p:spTree>
    <p:extLst>
      <p:ext uri="{BB962C8B-B14F-4D97-AF65-F5344CB8AC3E}">
        <p14:creationId xmlns:p14="http://schemas.microsoft.com/office/powerpoint/2010/main" val="291791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B59D3B-C89F-4815-BD3D-599636C37064}" type="datetimeFigureOut">
              <a:rPr lang="es-ES" smtClean="0"/>
              <a:t>04/11/2020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902D8B-6611-46A3-A116-2454AB4AD83F}" type="slidenum">
              <a:rPr lang="es-ES" smtClean="0"/>
              <a:t>‹Nº›</a:t>
            </a:fld>
            <a:endParaRPr lang="es-ES"/>
          </a:p>
        </p:txBody>
      </p:sp>
    </p:spTree>
    <p:extLst>
      <p:ext uri="{BB962C8B-B14F-4D97-AF65-F5344CB8AC3E}">
        <p14:creationId xmlns:p14="http://schemas.microsoft.com/office/powerpoint/2010/main" val="710798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audacity.sourceforge.net/?lang=e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611" y="2060993"/>
            <a:ext cx="7873016" cy="4190476"/>
          </a:xfrm>
          <a:prstGeom prst="rect">
            <a:avLst/>
          </a:prstGeom>
        </p:spPr>
      </p:pic>
      <p:sp>
        <p:nvSpPr>
          <p:cNvPr id="3" name="Rectángulo 2"/>
          <p:cNvSpPr/>
          <p:nvPr/>
        </p:nvSpPr>
        <p:spPr>
          <a:xfrm>
            <a:off x="3293640" y="1360379"/>
            <a:ext cx="4690323" cy="369332"/>
          </a:xfrm>
          <a:prstGeom prst="rect">
            <a:avLst/>
          </a:prstGeom>
        </p:spPr>
        <p:txBody>
          <a:bodyPr wrap="none">
            <a:spAutoFit/>
          </a:bodyPr>
          <a:lstStyle/>
          <a:p>
            <a:r>
              <a:rPr lang="es-ES" dirty="0" smtClean="0"/>
              <a:t>Programación multimedia y dispositivos móviles</a:t>
            </a:r>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41" y="171847"/>
            <a:ext cx="2362200" cy="857250"/>
          </a:xfrm>
          <a:prstGeom prst="rect">
            <a:avLst/>
          </a:prstGeom>
        </p:spPr>
      </p:pic>
      <p:sp>
        <p:nvSpPr>
          <p:cNvPr id="5" name="Rectángulo 4"/>
          <p:cNvSpPr/>
          <p:nvPr/>
        </p:nvSpPr>
        <p:spPr>
          <a:xfrm>
            <a:off x="2662466" y="443753"/>
            <a:ext cx="6167074" cy="707886"/>
          </a:xfrm>
          <a:prstGeom prst="rect">
            <a:avLst/>
          </a:prstGeom>
        </p:spPr>
        <p:txBody>
          <a:bodyPr wrap="none">
            <a:spAutoFit/>
          </a:bodyPr>
          <a:lstStyle/>
          <a:p>
            <a:pPr algn="ctr"/>
            <a:r>
              <a:rPr lang="es-ES" sz="4000" i="0" dirty="0" smtClean="0">
                <a:ln w="0"/>
                <a:effectLst>
                  <a:outerShdw blurRad="38100" dist="19050" dir="2700000" algn="tl" rotWithShape="0">
                    <a:schemeClr val="dk1">
                      <a:alpha val="40000"/>
                    </a:schemeClr>
                  </a:outerShdw>
                </a:effectLst>
                <a:latin typeface="Playfair Display"/>
              </a:rPr>
              <a:t>DAM GRADO SUPERIOR</a:t>
            </a:r>
            <a:endParaRPr lang="es-ES" sz="4000" i="0" dirty="0">
              <a:ln w="0"/>
              <a:effectLst>
                <a:outerShdw blurRad="38100" dist="19050" dir="2700000" algn="tl" rotWithShape="0">
                  <a:schemeClr val="dk1">
                    <a:alpha val="40000"/>
                  </a:schemeClr>
                </a:outerShdw>
              </a:effectLst>
              <a:latin typeface="Playfair Display"/>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4627" y="4528297"/>
            <a:ext cx="1143000" cy="1028700"/>
          </a:xfrm>
          <a:prstGeom prst="rect">
            <a:avLst/>
          </a:prstGeom>
        </p:spPr>
      </p:pic>
    </p:spTree>
    <p:extLst>
      <p:ext uri="{BB962C8B-B14F-4D97-AF65-F5344CB8AC3E}">
        <p14:creationId xmlns:p14="http://schemas.microsoft.com/office/powerpoint/2010/main" val="143687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90168" y="420451"/>
            <a:ext cx="2210862"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código fuente es:</a:t>
            </a:r>
            <a:endParaRPr lang="es-ES" dirty="0"/>
          </a:p>
        </p:txBody>
      </p:sp>
      <p:pic>
        <p:nvPicPr>
          <p:cNvPr id="3" name="Imagen 2"/>
          <p:cNvPicPr>
            <a:picLocks noChangeAspect="1"/>
          </p:cNvPicPr>
          <p:nvPr/>
        </p:nvPicPr>
        <p:blipFill>
          <a:blip r:embed="rId2"/>
          <a:stretch>
            <a:fillRect/>
          </a:stretch>
        </p:blipFill>
        <p:spPr>
          <a:xfrm>
            <a:off x="4301356" y="31376"/>
            <a:ext cx="4055452" cy="6858000"/>
          </a:xfrm>
          <a:prstGeom prst="rect">
            <a:avLst/>
          </a:prstGeom>
        </p:spPr>
      </p:pic>
    </p:spTree>
    <p:extLst>
      <p:ext uri="{BB962C8B-B14F-4D97-AF65-F5344CB8AC3E}">
        <p14:creationId xmlns:p14="http://schemas.microsoft.com/office/powerpoint/2010/main" val="1077923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4588" y="565701"/>
            <a:ext cx="6096000" cy="1477328"/>
          </a:xfrm>
          <a:prstGeom prst="rect">
            <a:avLst/>
          </a:prstGeom>
        </p:spPr>
        <p:txBody>
          <a:bodyPr>
            <a:spAutoFit/>
          </a:bodyPr>
          <a:lstStyle/>
          <a:p>
            <a:r>
              <a:rPr lang="es-ES" b="0" i="0" dirty="0" smtClean="0">
                <a:solidFill>
                  <a:srgbClr val="333333"/>
                </a:solidFill>
                <a:effectLst/>
                <a:latin typeface="arial" panose="020B0604020202020204" pitchFamily="34" charset="0"/>
              </a:rPr>
              <a:t>Primero definimos tres atributos uno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para administrar el archivo mp3, un entero donde se almacena la posición actual de reproducción en milisegundos (para poder continuarla en el futuro) y la referencia de un objeto de la clase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2034988" y="2310652"/>
            <a:ext cx="7010253" cy="3534336"/>
          </a:xfrm>
          <a:prstGeom prst="rect">
            <a:avLst/>
          </a:prstGeom>
        </p:spPr>
      </p:pic>
    </p:spTree>
    <p:extLst>
      <p:ext uri="{BB962C8B-B14F-4D97-AF65-F5344CB8AC3E}">
        <p14:creationId xmlns:p14="http://schemas.microsoft.com/office/powerpoint/2010/main" val="46562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05953" y="591688"/>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El método destruir verifica con un </a:t>
            </a:r>
            <a:r>
              <a:rPr lang="es-ES" b="0" i="0" dirty="0" err="1" smtClean="0">
                <a:solidFill>
                  <a:srgbClr val="333333"/>
                </a:solidFill>
                <a:effectLst/>
                <a:latin typeface="arial" panose="020B0604020202020204" pitchFamily="34" charset="0"/>
              </a:rPr>
              <a:t>if</a:t>
            </a:r>
            <a:r>
              <a:rPr lang="es-ES" b="0" i="0" dirty="0" smtClean="0">
                <a:solidFill>
                  <a:srgbClr val="333333"/>
                </a:solidFill>
                <a:effectLst/>
                <a:latin typeface="arial" panose="020B0604020202020204" pitchFamily="34" charset="0"/>
              </a:rPr>
              <a:t> si el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está creado procede a liberar recursos del mismo llamando al método </a:t>
            </a:r>
            <a:r>
              <a:rPr lang="es-ES" b="0" i="0" dirty="0" err="1" smtClean="0">
                <a:solidFill>
                  <a:srgbClr val="333333"/>
                </a:solidFill>
                <a:effectLst/>
                <a:latin typeface="arial" panose="020B0604020202020204" pitchFamily="34" charset="0"/>
              </a:rPr>
              <a:t>release</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2449046" y="2070493"/>
            <a:ext cx="6210860" cy="3628817"/>
          </a:xfrm>
          <a:prstGeom prst="rect">
            <a:avLst/>
          </a:prstGeom>
        </p:spPr>
      </p:pic>
    </p:spTree>
    <p:extLst>
      <p:ext uri="{BB962C8B-B14F-4D97-AF65-F5344CB8AC3E}">
        <p14:creationId xmlns:p14="http://schemas.microsoft.com/office/powerpoint/2010/main" val="352870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308847" y="477868"/>
            <a:ext cx="9663953" cy="1754326"/>
          </a:xfrm>
          <a:prstGeom prst="rect">
            <a:avLst/>
          </a:prstGeom>
        </p:spPr>
        <p:txBody>
          <a:bodyPr wrap="square">
            <a:spAutoFit/>
          </a:bodyPr>
          <a:lstStyle/>
          <a:p>
            <a:r>
              <a:rPr lang="es-ES" b="0" i="0" dirty="0" smtClean="0">
                <a:solidFill>
                  <a:srgbClr val="333333"/>
                </a:solidFill>
                <a:effectLst/>
                <a:latin typeface="arial" panose="020B0604020202020204" pitchFamily="34" charset="0"/>
              </a:rPr>
              <a:t>El método iniciar que se ejecuta al presionar el botón "iniciar" primero llama al método destruir (para el caso que el mp3 este en ejecución actualmente) seguidamente creamos un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llamando al método </a:t>
            </a:r>
            <a:r>
              <a:rPr lang="es-ES" b="0" i="0" dirty="0" err="1" smtClean="0">
                <a:solidFill>
                  <a:srgbClr val="333333"/>
                </a:solidFill>
                <a:effectLst/>
                <a:latin typeface="arial" panose="020B0604020202020204" pitchFamily="34" charset="0"/>
              </a:rPr>
              <a:t>create</a:t>
            </a:r>
            <a:r>
              <a:rPr lang="es-ES" b="0" i="0" dirty="0" smtClean="0">
                <a:solidFill>
                  <a:srgbClr val="333333"/>
                </a:solidFill>
                <a:effectLst/>
                <a:latin typeface="arial" panose="020B0604020202020204" pitchFamily="34" charset="0"/>
              </a:rPr>
              <a:t> (en este hacemos referencia al archivo que copiamos a la carpeta </a:t>
            </a:r>
            <a:r>
              <a:rPr lang="es-ES" b="0" i="0" dirty="0" err="1" smtClean="0">
                <a:solidFill>
                  <a:srgbClr val="333333"/>
                </a:solidFill>
                <a:effectLst/>
                <a:latin typeface="arial" panose="020B0604020202020204" pitchFamily="34" charset="0"/>
              </a:rPr>
              <a:t>raw</a:t>
            </a:r>
            <a:r>
              <a:rPr lang="es-ES" b="0" i="0" dirty="0" smtClean="0">
                <a:solidFill>
                  <a:srgbClr val="333333"/>
                </a:solidFill>
                <a:effectLst/>
                <a:latin typeface="arial" panose="020B0604020202020204" pitchFamily="34" charset="0"/>
              </a:rPr>
              <a:t>) Llamamos al método </a:t>
            </a:r>
            <a:r>
              <a:rPr lang="es-ES" b="0" i="0" dirty="0" err="1" smtClean="0">
                <a:solidFill>
                  <a:srgbClr val="333333"/>
                </a:solidFill>
                <a:effectLst/>
                <a:latin typeface="arial" panose="020B0604020202020204" pitchFamily="34" charset="0"/>
              </a:rPr>
              <a:t>start</a:t>
            </a:r>
            <a:r>
              <a:rPr lang="es-ES" b="0" i="0" dirty="0" smtClean="0">
                <a:solidFill>
                  <a:srgbClr val="333333"/>
                </a:solidFill>
                <a:effectLst/>
                <a:latin typeface="arial" panose="020B0604020202020204" pitchFamily="34" charset="0"/>
              </a:rPr>
              <a:t>. Por último extraemos el texto del quinto botón y verificamos si la reproducción debe ejecutarse en forma circular (en forma indefinida una y otra vez):</a:t>
            </a:r>
            <a:endParaRPr lang="es-ES" dirty="0"/>
          </a:p>
        </p:txBody>
      </p:sp>
      <p:pic>
        <p:nvPicPr>
          <p:cNvPr id="3" name="Imagen 2"/>
          <p:cNvPicPr>
            <a:picLocks noChangeAspect="1"/>
          </p:cNvPicPr>
          <p:nvPr/>
        </p:nvPicPr>
        <p:blipFill>
          <a:blip r:embed="rId2"/>
          <a:stretch>
            <a:fillRect/>
          </a:stretch>
        </p:blipFill>
        <p:spPr>
          <a:xfrm>
            <a:off x="1891553" y="2623592"/>
            <a:ext cx="7404847" cy="3897288"/>
          </a:xfrm>
          <a:prstGeom prst="rect">
            <a:avLst/>
          </a:prstGeom>
        </p:spPr>
      </p:pic>
    </p:spTree>
    <p:extLst>
      <p:ext uri="{BB962C8B-B14F-4D97-AF65-F5344CB8AC3E}">
        <p14:creationId xmlns:p14="http://schemas.microsoft.com/office/powerpoint/2010/main" val="117542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5270" y="811778"/>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El método pausar verifica que el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este creado y en ejecución, en caso afirmativo recuperamos la posición actual de reproducción y llamamos seguidamente al método pause:</a:t>
            </a:r>
            <a:endParaRPr lang="es-ES" dirty="0"/>
          </a:p>
        </p:txBody>
      </p:sp>
      <p:pic>
        <p:nvPicPr>
          <p:cNvPr id="3" name="Imagen 2"/>
          <p:cNvPicPr>
            <a:picLocks noChangeAspect="1"/>
          </p:cNvPicPr>
          <p:nvPr/>
        </p:nvPicPr>
        <p:blipFill>
          <a:blip r:embed="rId2"/>
          <a:stretch>
            <a:fillRect/>
          </a:stretch>
        </p:blipFill>
        <p:spPr>
          <a:xfrm>
            <a:off x="2063843" y="2453693"/>
            <a:ext cx="7418854" cy="3571150"/>
          </a:xfrm>
          <a:prstGeom prst="rect">
            <a:avLst/>
          </a:prstGeom>
        </p:spPr>
      </p:pic>
    </p:spTree>
    <p:extLst>
      <p:ext uri="{BB962C8B-B14F-4D97-AF65-F5344CB8AC3E}">
        <p14:creationId xmlns:p14="http://schemas.microsoft.com/office/powerpoint/2010/main" val="670015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71483" y="623518"/>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El método continuar verifica que el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este creado y la propiedad </a:t>
            </a:r>
            <a:r>
              <a:rPr lang="es-ES" b="0" i="0" dirty="0" err="1" smtClean="0">
                <a:solidFill>
                  <a:srgbClr val="333333"/>
                </a:solidFill>
                <a:effectLst/>
                <a:latin typeface="arial" panose="020B0604020202020204" pitchFamily="34" charset="0"/>
              </a:rPr>
              <a:t>isPlaying</a:t>
            </a:r>
            <a:r>
              <a:rPr lang="es-ES" b="0" i="0" dirty="0" smtClean="0">
                <a:solidFill>
                  <a:srgbClr val="333333"/>
                </a:solidFill>
                <a:effectLst/>
                <a:latin typeface="arial" panose="020B0604020202020204" pitchFamily="34" charset="0"/>
              </a:rPr>
              <a:t> retorne false para proceder a posicionar en que milisegundo continuar la reproducción:</a:t>
            </a:r>
            <a:endParaRPr lang="es-ES" dirty="0"/>
          </a:p>
        </p:txBody>
      </p:sp>
      <p:pic>
        <p:nvPicPr>
          <p:cNvPr id="3" name="Imagen 2"/>
          <p:cNvPicPr>
            <a:picLocks noChangeAspect="1"/>
          </p:cNvPicPr>
          <p:nvPr/>
        </p:nvPicPr>
        <p:blipFill>
          <a:blip r:embed="rId2"/>
          <a:stretch>
            <a:fillRect/>
          </a:stretch>
        </p:blipFill>
        <p:spPr>
          <a:xfrm>
            <a:off x="1669116" y="2143048"/>
            <a:ext cx="7941049" cy="3702499"/>
          </a:xfrm>
          <a:prstGeom prst="rect">
            <a:avLst/>
          </a:prstGeom>
        </p:spPr>
      </p:pic>
    </p:spTree>
    <p:extLst>
      <p:ext uri="{BB962C8B-B14F-4D97-AF65-F5344CB8AC3E}">
        <p14:creationId xmlns:p14="http://schemas.microsoft.com/office/powerpoint/2010/main" val="47978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13529" y="712259"/>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El método detener interrumpe la ejecución del mp3 e inicializa el atributo </a:t>
            </a:r>
            <a:r>
              <a:rPr lang="es-ES" b="0" i="0" dirty="0" err="1" smtClean="0">
                <a:solidFill>
                  <a:srgbClr val="333333"/>
                </a:solidFill>
                <a:effectLst/>
                <a:latin typeface="arial" panose="020B0604020202020204" pitchFamily="34" charset="0"/>
              </a:rPr>
              <a:t>posicion</a:t>
            </a:r>
            <a:r>
              <a:rPr lang="es-ES" b="0" i="0" dirty="0" smtClean="0">
                <a:solidFill>
                  <a:srgbClr val="333333"/>
                </a:solidFill>
                <a:effectLst/>
                <a:latin typeface="arial" panose="020B0604020202020204" pitchFamily="34" charset="0"/>
              </a:rPr>
              <a:t> con cero:</a:t>
            </a:r>
            <a:endParaRPr lang="es-ES" dirty="0"/>
          </a:p>
        </p:txBody>
      </p:sp>
      <p:pic>
        <p:nvPicPr>
          <p:cNvPr id="3" name="Imagen 2"/>
          <p:cNvPicPr>
            <a:picLocks noChangeAspect="1"/>
          </p:cNvPicPr>
          <p:nvPr/>
        </p:nvPicPr>
        <p:blipFill>
          <a:blip r:embed="rId2"/>
          <a:stretch>
            <a:fillRect/>
          </a:stretch>
        </p:blipFill>
        <p:spPr>
          <a:xfrm>
            <a:off x="2633382" y="1978958"/>
            <a:ext cx="6205818" cy="3938308"/>
          </a:xfrm>
          <a:prstGeom prst="rect">
            <a:avLst/>
          </a:prstGeom>
        </p:spPr>
      </p:pic>
    </p:spTree>
    <p:extLst>
      <p:ext uri="{BB962C8B-B14F-4D97-AF65-F5344CB8AC3E}">
        <p14:creationId xmlns:p14="http://schemas.microsoft.com/office/powerpoint/2010/main" val="3177676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13529" y="731095"/>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Cuando se presiona el botón que cambia si la reproducción se efectúa en forma circular o no procedemos a extraer su texto y según dicho valor almacenamos el valor opuesto:</a:t>
            </a:r>
            <a:endParaRPr lang="es-ES" dirty="0"/>
          </a:p>
        </p:txBody>
      </p:sp>
      <p:pic>
        <p:nvPicPr>
          <p:cNvPr id="3" name="Imagen 2"/>
          <p:cNvPicPr>
            <a:picLocks noChangeAspect="1"/>
          </p:cNvPicPr>
          <p:nvPr/>
        </p:nvPicPr>
        <p:blipFill>
          <a:blip r:embed="rId2"/>
          <a:stretch>
            <a:fillRect/>
          </a:stretch>
        </p:blipFill>
        <p:spPr>
          <a:xfrm>
            <a:off x="1506071" y="2350527"/>
            <a:ext cx="8059271" cy="3764750"/>
          </a:xfrm>
          <a:prstGeom prst="rect">
            <a:avLst/>
          </a:prstGeom>
        </p:spPr>
      </p:pic>
    </p:spTree>
    <p:extLst>
      <p:ext uri="{BB962C8B-B14F-4D97-AF65-F5344CB8AC3E}">
        <p14:creationId xmlns:p14="http://schemas.microsoft.com/office/powerpoint/2010/main" val="372273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02542" y="32720"/>
            <a:ext cx="7082118" cy="369332"/>
          </a:xfrm>
          <a:prstGeom prst="rect">
            <a:avLst/>
          </a:prstGeom>
        </p:spPr>
        <p:txBody>
          <a:bodyPr wrap="square">
            <a:spAutoFit/>
          </a:bodyPr>
          <a:lstStyle/>
          <a:p>
            <a:r>
              <a:rPr lang="es-ES" b="1" i="0" dirty="0" smtClean="0">
                <a:solidFill>
                  <a:srgbClr val="333333"/>
                </a:solidFill>
                <a:effectLst/>
                <a:latin typeface="Arial" panose="020B0604020202020204" pitchFamily="34" charset="0"/>
              </a:rPr>
              <a:t>Reproducción de audio (archivo contenido en una tarjeta SD)</a:t>
            </a:r>
            <a:endParaRPr lang="es-ES" b="1" i="0" dirty="0">
              <a:solidFill>
                <a:srgbClr val="333333"/>
              </a:solidFill>
              <a:effectLst/>
              <a:latin typeface="Arial" panose="020B0604020202020204" pitchFamily="34" charset="0"/>
            </a:endParaRPr>
          </a:p>
        </p:txBody>
      </p:sp>
      <p:sp>
        <p:nvSpPr>
          <p:cNvPr id="3" name="Rectángulo 2"/>
          <p:cNvSpPr/>
          <p:nvPr/>
        </p:nvSpPr>
        <p:spPr>
          <a:xfrm>
            <a:off x="116540" y="445632"/>
            <a:ext cx="6293226" cy="6186309"/>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El objetivo de este concepto es acceder a un archivo mp3 almacenado en la tarjeta SD de nuestro equipo (tener en cuenta que esto solo funciona con un equipo que dispone la capacidad de tarjeta SD) Debemos utilizar un emulador que tenga configurado tarjeta SD.</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Disponer un botón con la etiqueta: "gato", luego cuando se presione reproducir el archivo de audio respectivo. El archivo de sonido almacenarlo en la tarjeta SD.</a:t>
            </a:r>
          </a:p>
          <a:p>
            <a:pPr algn="just"/>
            <a:r>
              <a:rPr lang="es-ES" b="0" i="0" dirty="0" smtClean="0">
                <a:solidFill>
                  <a:srgbClr val="333333"/>
                </a:solidFill>
                <a:effectLst/>
                <a:latin typeface="arial" panose="020B0604020202020204" pitchFamily="34" charset="0"/>
              </a:rPr>
              <a:t>Luego de crear el proyecto (Proyecto027) debemos ejecutar la aplicación para poder acceder a la tarjeta SD que crea el emulador Android.</a:t>
            </a:r>
          </a:p>
          <a:p>
            <a:pPr algn="just"/>
            <a:r>
              <a:rPr lang="es-ES" b="0" i="0" dirty="0" smtClean="0">
                <a:solidFill>
                  <a:srgbClr val="333333"/>
                </a:solidFill>
                <a:effectLst/>
                <a:latin typeface="arial" panose="020B0604020202020204" pitchFamily="34" charset="0"/>
              </a:rPr>
              <a:t>Una vez que se este ejecutando la aplicación (no importa que todavía no hemos implementado su funcionalidad) procedemos a abrir la ventana "Android </a:t>
            </a:r>
            <a:r>
              <a:rPr lang="es-ES" b="0" i="0" dirty="0" err="1" smtClean="0">
                <a:solidFill>
                  <a:srgbClr val="333333"/>
                </a:solidFill>
                <a:effectLst/>
                <a:latin typeface="arial" panose="020B0604020202020204" pitchFamily="34" charset="0"/>
              </a:rPr>
              <a:t>Device</a:t>
            </a:r>
            <a:r>
              <a:rPr lang="es-ES" b="0" i="0" dirty="0" smtClean="0">
                <a:solidFill>
                  <a:srgbClr val="333333"/>
                </a:solidFill>
                <a:effectLst/>
                <a:latin typeface="arial" panose="020B0604020202020204" pitchFamily="34" charset="0"/>
              </a:rPr>
              <a:t> Monitor". Seleccionamos del menú de opciones de Tools-&gt;Android-&gt;Android </a:t>
            </a:r>
            <a:r>
              <a:rPr lang="es-ES" b="0" i="0" dirty="0" err="1" smtClean="0">
                <a:solidFill>
                  <a:srgbClr val="333333"/>
                </a:solidFill>
                <a:effectLst/>
                <a:latin typeface="arial" panose="020B0604020202020204" pitchFamily="34" charset="0"/>
              </a:rPr>
              <a:t>Device</a:t>
            </a:r>
            <a:r>
              <a:rPr lang="es-ES" b="0" i="0" dirty="0" smtClean="0">
                <a:solidFill>
                  <a:srgbClr val="333333"/>
                </a:solidFill>
                <a:effectLst/>
                <a:latin typeface="arial" panose="020B0604020202020204" pitchFamily="34" charset="0"/>
              </a:rPr>
              <a:t> Monitor.</a:t>
            </a:r>
          </a:p>
          <a:p>
            <a:pPr algn="just"/>
            <a:r>
              <a:rPr lang="es-ES" b="0" i="0" dirty="0" smtClean="0">
                <a:solidFill>
                  <a:srgbClr val="333333"/>
                </a:solidFill>
                <a:effectLst/>
                <a:latin typeface="arial" panose="020B0604020202020204" pitchFamily="34" charset="0"/>
              </a:rPr>
              <a:t>En la carpeta </a:t>
            </a:r>
            <a:r>
              <a:rPr lang="es-ES" b="0" i="0" dirty="0" err="1" smtClean="0">
                <a:solidFill>
                  <a:srgbClr val="333333"/>
                </a:solidFill>
                <a:effectLst/>
                <a:latin typeface="arial" panose="020B0604020202020204" pitchFamily="34" charset="0"/>
              </a:rPr>
              <a:t>storage</a:t>
            </a:r>
            <a:r>
              <a:rPr lang="es-ES" b="0" i="0" dirty="0" smtClean="0">
                <a:solidFill>
                  <a:srgbClr val="333333"/>
                </a:solidFill>
                <a:effectLst/>
                <a:latin typeface="arial" panose="020B0604020202020204" pitchFamily="34" charset="0"/>
              </a:rPr>
              <a:t>/</a:t>
            </a:r>
            <a:r>
              <a:rPr lang="es-ES" b="0" i="0" dirty="0" err="1" smtClean="0">
                <a:solidFill>
                  <a:srgbClr val="333333"/>
                </a:solidFill>
                <a:effectLst/>
                <a:latin typeface="arial" panose="020B0604020202020204" pitchFamily="34" charset="0"/>
              </a:rPr>
              <a:t>sdcard</a:t>
            </a:r>
            <a:r>
              <a:rPr lang="es-ES" b="0" i="0" dirty="0" smtClean="0">
                <a:solidFill>
                  <a:srgbClr val="333333"/>
                </a:solidFill>
                <a:effectLst/>
                <a:latin typeface="arial" panose="020B0604020202020204" pitchFamily="34" charset="0"/>
              </a:rPr>
              <a:t> debemos subir el archivo mp3 (debemos seleccionar esta carpeta con el mouse)</a:t>
            </a:r>
            <a:br>
              <a:rPr lang="es-ES" b="0" i="0" dirty="0" smtClean="0">
                <a:solidFill>
                  <a:srgbClr val="333333"/>
                </a:solidFill>
                <a:effectLst/>
                <a:latin typeface="arial" panose="020B0604020202020204" pitchFamily="34" charset="0"/>
              </a:rPr>
            </a:br>
            <a:r>
              <a:rPr lang="es-ES" b="0" i="0" dirty="0" smtClean="0">
                <a:solidFill>
                  <a:srgbClr val="333333"/>
                </a:solidFill>
                <a:effectLst/>
                <a:latin typeface="arial" panose="020B0604020202020204" pitchFamily="34" charset="0"/>
              </a:rPr>
              <a:t>Esto lo hacemos mediante un botón que aparece en la parte derecha de esta ventana "</a:t>
            </a:r>
            <a:r>
              <a:rPr lang="es-ES" b="0" i="0" dirty="0" err="1" smtClean="0">
                <a:solidFill>
                  <a:srgbClr val="333333"/>
                </a:solidFill>
                <a:effectLst/>
                <a:latin typeface="arial" panose="020B0604020202020204" pitchFamily="34" charset="0"/>
              </a:rPr>
              <a:t>Push</a:t>
            </a:r>
            <a:r>
              <a:rPr lang="es-ES" b="0" i="0" dirty="0" smtClean="0">
                <a:solidFill>
                  <a:srgbClr val="333333"/>
                </a:solidFill>
                <a:effectLst/>
                <a:latin typeface="arial" panose="020B0604020202020204" pitchFamily="34" charset="0"/>
              </a:rPr>
              <a:t> a file </a:t>
            </a:r>
            <a:r>
              <a:rPr lang="es-ES" b="0" i="0" dirty="0" err="1" smtClean="0">
                <a:solidFill>
                  <a:srgbClr val="333333"/>
                </a:solidFill>
                <a:effectLst/>
                <a:latin typeface="arial" panose="020B0604020202020204" pitchFamily="34" charset="0"/>
              </a:rPr>
              <a:t>onto</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device</a:t>
            </a:r>
            <a:r>
              <a:rPr lang="es-ES" b="0" i="0" dirty="0" smtClean="0">
                <a:solidFill>
                  <a:srgbClr val="333333"/>
                </a:solidFill>
                <a:effectLst/>
                <a:latin typeface="arial" panose="020B0604020202020204" pitchFamily="34" charset="0"/>
              </a:rPr>
              <a:t>", luego de esto tenemos el archivo montado en la tarjeta SD:</a:t>
            </a:r>
            <a:endParaRPr lang="es-ES" b="0" i="0" dirty="0">
              <a:solidFill>
                <a:srgbClr val="333333"/>
              </a:solidFill>
              <a:effectLst/>
              <a:latin typeface="arial" panose="020B0604020202020204" pitchFamily="34" charset="0"/>
            </a:endParaRPr>
          </a:p>
        </p:txBody>
      </p:sp>
      <p:pic>
        <p:nvPicPr>
          <p:cNvPr id="6146" name="Picture 2" descr="play mp3 android tarjeta 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952" y="402052"/>
            <a:ext cx="5172635" cy="639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65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8588" y="452282"/>
            <a:ext cx="4634753" cy="646331"/>
          </a:xfrm>
          <a:prstGeom prst="rect">
            <a:avLst/>
          </a:prstGeom>
        </p:spPr>
        <p:txBody>
          <a:bodyPr wrap="square">
            <a:spAutoFit/>
          </a:bodyPr>
          <a:lstStyle/>
          <a:p>
            <a:r>
              <a:rPr lang="es-ES" b="0" i="0" dirty="0" smtClean="0">
                <a:solidFill>
                  <a:srgbClr val="333333"/>
                </a:solidFill>
                <a:effectLst/>
                <a:latin typeface="arial" panose="020B0604020202020204" pitchFamily="34" charset="0"/>
              </a:rPr>
              <a:t>Luego de subirlo debe aparecer dentro de la lista de archivos que tiene la tarjeta SD:</a:t>
            </a:r>
            <a:endParaRPr lang="es-ES" dirty="0"/>
          </a:p>
        </p:txBody>
      </p:sp>
      <p:pic>
        <p:nvPicPr>
          <p:cNvPr id="7170" name="Picture 2" descr="play mp3 android tarjeta 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459" y="188259"/>
            <a:ext cx="5268041" cy="653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738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84610" y="317812"/>
            <a:ext cx="7100047" cy="369332"/>
          </a:xfrm>
          <a:prstGeom prst="rect">
            <a:avLst/>
          </a:prstGeom>
        </p:spPr>
        <p:txBody>
          <a:bodyPr wrap="square">
            <a:spAutoFit/>
          </a:bodyPr>
          <a:lstStyle/>
          <a:p>
            <a:r>
              <a:rPr lang="es-ES" b="1" i="0" dirty="0" smtClean="0">
                <a:solidFill>
                  <a:srgbClr val="333333"/>
                </a:solidFill>
                <a:effectLst/>
                <a:latin typeface="Arial" panose="020B0604020202020204" pitchFamily="34" charset="0"/>
              </a:rPr>
              <a:t>Reproducción de audio (archivo contenido en la aplicación)</a:t>
            </a:r>
            <a:endParaRPr lang="es-ES" b="1" i="0" dirty="0">
              <a:solidFill>
                <a:srgbClr val="333333"/>
              </a:solidFill>
              <a:effectLst/>
              <a:latin typeface="Arial" panose="020B0604020202020204" pitchFamily="34" charset="0"/>
            </a:endParaRPr>
          </a:p>
        </p:txBody>
      </p:sp>
      <p:sp>
        <p:nvSpPr>
          <p:cNvPr id="3" name="Rectángulo 2"/>
          <p:cNvSpPr/>
          <p:nvPr/>
        </p:nvSpPr>
        <p:spPr>
          <a:xfrm>
            <a:off x="502023" y="1255582"/>
            <a:ext cx="6096000" cy="3970318"/>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eremos los pasos para reproducir un archivo mp3 (otros formatos soportados por Android son: </a:t>
            </a:r>
            <a:r>
              <a:rPr lang="es-ES" b="0" i="0" dirty="0" err="1" smtClean="0">
                <a:solidFill>
                  <a:srgbClr val="333333"/>
                </a:solidFill>
                <a:effectLst/>
                <a:latin typeface="arial" panose="020B0604020202020204" pitchFamily="34" charset="0"/>
              </a:rPr>
              <a:t>Ogg</a:t>
            </a:r>
            <a:r>
              <a:rPr lang="es-ES" b="0" i="0" dirty="0" smtClean="0">
                <a:solidFill>
                  <a:srgbClr val="333333"/>
                </a:solidFill>
                <a:effectLst/>
                <a:latin typeface="arial" panose="020B0604020202020204" pitchFamily="34" charset="0"/>
              </a:rPr>
              <a:t>, </a:t>
            </a:r>
            <a:r>
              <a:rPr lang="es-ES" b="0" i="0" dirty="0" err="1" smtClean="0">
                <a:solidFill>
                  <a:srgbClr val="333333"/>
                </a:solidFill>
                <a:effectLst/>
                <a:latin typeface="arial" panose="020B0604020202020204" pitchFamily="34" charset="0"/>
              </a:rPr>
              <a:t>Wav</a:t>
            </a:r>
            <a:r>
              <a:rPr lang="es-ES" b="0" i="0" dirty="0" smtClean="0">
                <a:solidFill>
                  <a:srgbClr val="333333"/>
                </a:solidFill>
                <a:effectLst/>
                <a:latin typeface="arial" panose="020B0604020202020204" pitchFamily="34" charset="0"/>
              </a:rPr>
              <a:t>)</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Primero crear un nuevo proyecto llamado Proyecto025.</a:t>
            </a:r>
          </a:p>
          <a:p>
            <a:pPr algn="just"/>
            <a:r>
              <a:rPr lang="es-ES" b="0" i="0" dirty="0" smtClean="0">
                <a:solidFill>
                  <a:srgbClr val="333333"/>
                </a:solidFill>
                <a:effectLst/>
                <a:latin typeface="arial" panose="020B0604020202020204" pitchFamily="34" charset="0"/>
              </a:rPr>
              <a:t>Disponer dos botones con las etiquetas: Gato y León, luego cuando se presione reproducir el archivo de audio respectivo. Los archivos de sonidos almacenarlos en la misma aplicación.</a:t>
            </a:r>
          </a:p>
          <a:p>
            <a:pPr algn="just"/>
            <a:r>
              <a:rPr lang="es-ES" b="0" i="0" dirty="0" smtClean="0">
                <a:solidFill>
                  <a:srgbClr val="333333"/>
                </a:solidFill>
                <a:effectLst/>
                <a:latin typeface="arial" panose="020B0604020202020204" pitchFamily="34" charset="0"/>
              </a:rPr>
              <a:t>Luego de crear el proyecto procedemos a crear una carpeta llamada </a:t>
            </a:r>
            <a:r>
              <a:rPr lang="es-ES" b="0" i="0" dirty="0" err="1" smtClean="0">
                <a:solidFill>
                  <a:srgbClr val="333333"/>
                </a:solidFill>
                <a:effectLst/>
                <a:latin typeface="arial" panose="020B0604020202020204" pitchFamily="34" charset="0"/>
              </a:rPr>
              <a:t>raw</a:t>
            </a:r>
            <a:r>
              <a:rPr lang="es-ES" b="0" i="0" dirty="0" smtClean="0">
                <a:solidFill>
                  <a:srgbClr val="333333"/>
                </a:solidFill>
                <a:effectLst/>
                <a:latin typeface="arial" panose="020B0604020202020204" pitchFamily="34" charset="0"/>
              </a:rPr>
              <a:t> que dependa de la carpeta res, almacenamos los dos archivos mp3 en dicha carpeta (para crear la carpeta presionamos el botón derecho del mouse sobre la carpeta res y seleccionamos New -&gt; </a:t>
            </a:r>
            <a:r>
              <a:rPr lang="es-ES" b="0" i="0" dirty="0" err="1" smtClean="0">
                <a:solidFill>
                  <a:srgbClr val="333333"/>
                </a:solidFill>
                <a:effectLst/>
                <a:latin typeface="arial" panose="020B0604020202020204" pitchFamily="34" charset="0"/>
              </a:rPr>
              <a:t>Directory</a:t>
            </a:r>
            <a:r>
              <a:rPr lang="es-ES" b="0" i="0" dirty="0" smtClean="0">
                <a:solidFill>
                  <a:srgbClr val="333333"/>
                </a:solidFill>
                <a:effectLst/>
                <a:latin typeface="arial" panose="020B0604020202020204" pitchFamily="34" charset="0"/>
              </a:rPr>
              <a:t>):</a:t>
            </a:r>
            <a:endParaRPr lang="es-ES" b="0" i="0" dirty="0">
              <a:solidFill>
                <a:srgbClr val="333333"/>
              </a:solidFill>
              <a:effectLst/>
              <a:latin typeface="arial" panose="020B0604020202020204" pitchFamily="34" charset="0"/>
            </a:endParaRPr>
          </a:p>
        </p:txBody>
      </p:sp>
      <p:pic>
        <p:nvPicPr>
          <p:cNvPr id="1026" name="Picture 2" descr="play mp3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282" y="1040429"/>
            <a:ext cx="4918447" cy="561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55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07341" y="295853"/>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Ahora implementemos la interfaz de nuestra aplicación (un solo botón) que cuando se presione llame al método ejecutar:</a:t>
            </a:r>
            <a:endParaRPr lang="es-ES" dirty="0"/>
          </a:p>
        </p:txBody>
      </p:sp>
      <p:pic>
        <p:nvPicPr>
          <p:cNvPr id="8194" name="Picture 2" descr="play mp3 android tarjeta 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046" y="1306792"/>
            <a:ext cx="74676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873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479526" y="0"/>
            <a:ext cx="8856430" cy="6858000"/>
          </a:xfrm>
          <a:prstGeom prst="rect">
            <a:avLst/>
          </a:prstGeom>
        </p:spPr>
      </p:pic>
      <p:sp>
        <p:nvSpPr>
          <p:cNvPr id="4" name="Rectángulo 3"/>
          <p:cNvSpPr/>
          <p:nvPr/>
        </p:nvSpPr>
        <p:spPr>
          <a:xfrm>
            <a:off x="4398899" y="268052"/>
            <a:ext cx="2210862"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código fuente es:</a:t>
            </a:r>
            <a:endParaRPr lang="es-ES" dirty="0"/>
          </a:p>
        </p:txBody>
      </p:sp>
    </p:spTree>
    <p:extLst>
      <p:ext uri="{BB962C8B-B14F-4D97-AF65-F5344CB8AC3E}">
        <p14:creationId xmlns:p14="http://schemas.microsoft.com/office/powerpoint/2010/main" val="1576351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41811" y="1066818"/>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Creamos un objeto de la clase Uri llamando al método </a:t>
            </a:r>
            <a:r>
              <a:rPr lang="es-ES" b="0" i="0" dirty="0" err="1" smtClean="0">
                <a:solidFill>
                  <a:srgbClr val="333333"/>
                </a:solidFill>
                <a:effectLst/>
                <a:latin typeface="arial" panose="020B0604020202020204" pitchFamily="34" charset="0"/>
              </a:rPr>
              <a:t>parse</a:t>
            </a:r>
            <a:r>
              <a:rPr lang="es-ES" b="0" i="0" dirty="0" smtClean="0">
                <a:solidFill>
                  <a:srgbClr val="333333"/>
                </a:solidFill>
                <a:effectLst/>
                <a:latin typeface="arial" panose="020B0604020202020204" pitchFamily="34" charset="0"/>
              </a:rPr>
              <a:t> donde indicamos el </a:t>
            </a:r>
            <a:r>
              <a:rPr lang="es-ES" b="0" i="0" dirty="0" err="1" smtClean="0">
                <a:solidFill>
                  <a:srgbClr val="333333"/>
                </a:solidFill>
                <a:effectLst/>
                <a:latin typeface="arial" panose="020B0604020202020204" pitchFamily="34" charset="0"/>
              </a:rPr>
              <a:t>path</a:t>
            </a:r>
            <a:r>
              <a:rPr lang="es-ES" b="0" i="0" dirty="0" smtClean="0">
                <a:solidFill>
                  <a:srgbClr val="333333"/>
                </a:solidFill>
                <a:effectLst/>
                <a:latin typeface="arial" panose="020B0604020202020204" pitchFamily="34" charset="0"/>
              </a:rPr>
              <a:t> y nombre del archivo a recuperar:</a:t>
            </a:r>
            <a:endParaRPr lang="es-ES" dirty="0"/>
          </a:p>
        </p:txBody>
      </p:sp>
      <p:pic>
        <p:nvPicPr>
          <p:cNvPr id="3" name="Imagen 2"/>
          <p:cNvPicPr>
            <a:picLocks noChangeAspect="1"/>
          </p:cNvPicPr>
          <p:nvPr/>
        </p:nvPicPr>
        <p:blipFill>
          <a:blip r:embed="rId2"/>
          <a:stretch>
            <a:fillRect/>
          </a:stretch>
        </p:blipFill>
        <p:spPr>
          <a:xfrm>
            <a:off x="466165" y="2684930"/>
            <a:ext cx="11331388" cy="2671141"/>
          </a:xfrm>
          <a:prstGeom prst="rect">
            <a:avLst/>
          </a:prstGeom>
        </p:spPr>
      </p:pic>
    </p:spTree>
    <p:extLst>
      <p:ext uri="{BB962C8B-B14F-4D97-AF65-F5344CB8AC3E}">
        <p14:creationId xmlns:p14="http://schemas.microsoft.com/office/powerpoint/2010/main" val="641240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09943" y="2748119"/>
            <a:ext cx="9342904" cy="3054697"/>
          </a:xfrm>
          <a:prstGeom prst="rect">
            <a:avLst/>
          </a:prstGeom>
        </p:spPr>
      </p:pic>
      <p:sp>
        <p:nvSpPr>
          <p:cNvPr id="3" name="Rectángulo 2"/>
          <p:cNvSpPr/>
          <p:nvPr/>
        </p:nvSpPr>
        <p:spPr>
          <a:xfrm>
            <a:off x="2877671" y="1151529"/>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Creamos el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pasando ahora la referencia del objeto de la clase Uri:</a:t>
            </a:r>
            <a:endParaRPr lang="es-ES" dirty="0"/>
          </a:p>
        </p:txBody>
      </p:sp>
    </p:spTree>
    <p:extLst>
      <p:ext uri="{BB962C8B-B14F-4D97-AF65-F5344CB8AC3E}">
        <p14:creationId xmlns:p14="http://schemas.microsoft.com/office/powerpoint/2010/main" val="2516310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37034" y="832829"/>
            <a:ext cx="3749744"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Iniciamos la reproducción del mp3:</a:t>
            </a:r>
            <a:endParaRPr lang="es-ES" dirty="0"/>
          </a:p>
        </p:txBody>
      </p:sp>
      <p:pic>
        <p:nvPicPr>
          <p:cNvPr id="3" name="Imagen 2"/>
          <p:cNvPicPr>
            <a:picLocks noChangeAspect="1"/>
          </p:cNvPicPr>
          <p:nvPr/>
        </p:nvPicPr>
        <p:blipFill>
          <a:blip r:embed="rId2"/>
          <a:stretch>
            <a:fillRect/>
          </a:stretch>
        </p:blipFill>
        <p:spPr>
          <a:xfrm>
            <a:off x="3267635" y="2127015"/>
            <a:ext cx="4688541" cy="3003597"/>
          </a:xfrm>
          <a:prstGeom prst="rect">
            <a:avLst/>
          </a:prstGeom>
        </p:spPr>
      </p:pic>
    </p:spTree>
    <p:extLst>
      <p:ext uri="{BB962C8B-B14F-4D97-AF65-F5344CB8AC3E}">
        <p14:creationId xmlns:p14="http://schemas.microsoft.com/office/powerpoint/2010/main" val="1784103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34236" y="130459"/>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Otro paso importante antes de ejecutar la aplicación es agregar el permiso de leer la tarjeta SD, para ello modificamos el archivo AndroidManifest.xml agregando este permiso:</a:t>
            </a:r>
            <a:endParaRPr lang="es-ES" dirty="0"/>
          </a:p>
        </p:txBody>
      </p:sp>
      <p:pic>
        <p:nvPicPr>
          <p:cNvPr id="9218" name="Picture 2" descr="play mp3 android tarjeta 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806" y="1456295"/>
            <a:ext cx="6771995" cy="5126393"/>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247531" y="3509247"/>
            <a:ext cx="3558987"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Recordar que para ejecutar este proyecto se debe subir un archivo mp3 llamado "gato.mp3" a la tarjeta SD.</a:t>
            </a:r>
            <a:endParaRPr lang="es-ES" dirty="0"/>
          </a:p>
        </p:txBody>
      </p:sp>
    </p:spTree>
    <p:extLst>
      <p:ext uri="{BB962C8B-B14F-4D97-AF65-F5344CB8AC3E}">
        <p14:creationId xmlns:p14="http://schemas.microsoft.com/office/powerpoint/2010/main" val="3841747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53553" y="102659"/>
            <a:ext cx="7010400" cy="369332"/>
          </a:xfrm>
          <a:prstGeom prst="rect">
            <a:avLst/>
          </a:prstGeom>
        </p:spPr>
        <p:txBody>
          <a:bodyPr wrap="square">
            <a:spAutoFit/>
          </a:bodyPr>
          <a:lstStyle/>
          <a:p>
            <a:r>
              <a:rPr lang="es-ES" b="1" i="0" dirty="0" smtClean="0">
                <a:solidFill>
                  <a:srgbClr val="333333"/>
                </a:solidFill>
                <a:effectLst/>
                <a:latin typeface="Arial" panose="020B0604020202020204" pitchFamily="34" charset="0"/>
              </a:rPr>
              <a:t>Reproducción de audio (archivo localizado en internet)</a:t>
            </a:r>
            <a:endParaRPr lang="es-ES" b="1" i="0" dirty="0">
              <a:solidFill>
                <a:srgbClr val="333333"/>
              </a:solidFill>
              <a:effectLst/>
              <a:latin typeface="Arial" panose="020B0604020202020204" pitchFamily="34" charset="0"/>
            </a:endParaRPr>
          </a:p>
        </p:txBody>
      </p:sp>
      <p:sp>
        <p:nvSpPr>
          <p:cNvPr id="3" name="Rectángulo 2"/>
          <p:cNvSpPr/>
          <p:nvPr/>
        </p:nvSpPr>
        <p:spPr>
          <a:xfrm>
            <a:off x="224117" y="526158"/>
            <a:ext cx="3810001" cy="6186309"/>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Ahora vamos a ver los pasos para reproducir un archivo almacenado en un servidor de internet.</a:t>
            </a:r>
          </a:p>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Disponer un botón con la etiqueta: "gato", luego cuando se presione reproducir el archivo de audio respectivo. El archivo de sonido se encuentra almacenado en http://www.codigodata.com/angular/gato.mp3</a:t>
            </a:r>
          </a:p>
          <a:p>
            <a:pPr algn="just"/>
            <a:r>
              <a:rPr lang="es-ES" b="0" i="0" dirty="0" smtClean="0">
                <a:solidFill>
                  <a:srgbClr val="333333"/>
                </a:solidFill>
                <a:effectLst/>
                <a:latin typeface="arial" panose="020B0604020202020204" pitchFamily="34" charset="0"/>
              </a:rPr>
              <a:t>Creamos un proyecto (Proyecto028) y el primer paso es modificar el archivo AndroidManifest.xml donde autorizamos a la aplicación a acceder a recursos localizados en internet (debemos abrir este archivo y proceder a agregar el permiso de acceso a internet agregando la marca uses-</a:t>
            </a:r>
            <a:r>
              <a:rPr lang="es-ES" b="0" i="0" dirty="0" err="1" smtClean="0">
                <a:solidFill>
                  <a:srgbClr val="333333"/>
                </a:solidFill>
                <a:effectLst/>
                <a:latin typeface="arial" panose="020B0604020202020204" pitchFamily="34" charset="0"/>
              </a:rPr>
              <a:t>permission</a:t>
            </a:r>
            <a:r>
              <a:rPr lang="es-ES" b="0" i="0" dirty="0" smtClean="0">
                <a:solidFill>
                  <a:srgbClr val="333333"/>
                </a:solidFill>
                <a:effectLst/>
                <a:latin typeface="arial" panose="020B0604020202020204" pitchFamily="34" charset="0"/>
              </a:rPr>
              <a:t> respectivo):</a:t>
            </a:r>
            <a:endParaRPr lang="es-ES" b="0" i="0" dirty="0">
              <a:solidFill>
                <a:srgbClr val="333333"/>
              </a:solidFill>
              <a:effectLst/>
              <a:latin typeface="arial" panose="020B0604020202020204" pitchFamily="34" charset="0"/>
            </a:endParaRPr>
          </a:p>
        </p:txBody>
      </p:sp>
      <p:pic>
        <p:nvPicPr>
          <p:cNvPr id="10242" name="Picture 2" descr="play mp3 android localizados en 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422" y="1129179"/>
            <a:ext cx="7320989" cy="498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269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1364" y="1228182"/>
            <a:ext cx="4061012" cy="1200329"/>
          </a:xfrm>
          <a:prstGeom prst="rect">
            <a:avLst/>
          </a:prstGeom>
        </p:spPr>
        <p:txBody>
          <a:bodyPr wrap="square">
            <a:spAutoFit/>
          </a:bodyPr>
          <a:lstStyle/>
          <a:p>
            <a:r>
              <a:rPr lang="es-ES" b="0" i="0" dirty="0" smtClean="0">
                <a:solidFill>
                  <a:srgbClr val="333333"/>
                </a:solidFill>
                <a:effectLst/>
                <a:latin typeface="arial" panose="020B0604020202020204" pitchFamily="34" charset="0"/>
              </a:rPr>
              <a:t>Creamos la interfaz de la aplicación e inicializamos el evento </a:t>
            </a:r>
            <a:r>
              <a:rPr lang="es-ES" b="0" i="0" dirty="0" err="1" smtClean="0">
                <a:solidFill>
                  <a:srgbClr val="333333"/>
                </a:solidFill>
                <a:effectLst/>
                <a:latin typeface="arial" panose="020B0604020202020204" pitchFamily="34" charset="0"/>
              </a:rPr>
              <a:t>oClick</a:t>
            </a:r>
            <a:r>
              <a:rPr lang="es-ES" b="0" i="0" dirty="0" smtClean="0">
                <a:solidFill>
                  <a:srgbClr val="333333"/>
                </a:solidFill>
                <a:effectLst/>
                <a:latin typeface="arial" panose="020B0604020202020204" pitchFamily="34" charset="0"/>
              </a:rPr>
              <a:t> del </a:t>
            </a:r>
            <a:r>
              <a:rPr lang="es-ES" b="0" i="0" dirty="0" err="1" smtClean="0">
                <a:solidFill>
                  <a:srgbClr val="333333"/>
                </a:solidFill>
                <a:effectLst/>
                <a:latin typeface="arial" panose="020B0604020202020204" pitchFamily="34" charset="0"/>
              </a:rPr>
              <a:t>Button</a:t>
            </a:r>
            <a:r>
              <a:rPr lang="es-ES" b="0" i="0" dirty="0" smtClean="0">
                <a:solidFill>
                  <a:srgbClr val="333333"/>
                </a:solidFill>
                <a:effectLst/>
                <a:latin typeface="arial" panose="020B0604020202020204" pitchFamily="34" charset="0"/>
              </a:rPr>
              <a:t> con el método que implementaremos llamado "ejecutar":</a:t>
            </a:r>
            <a:endParaRPr lang="es-ES" dirty="0"/>
          </a:p>
        </p:txBody>
      </p:sp>
      <p:pic>
        <p:nvPicPr>
          <p:cNvPr id="11266" name="Picture 2" descr="play mp3 android localizados en 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987" y="529349"/>
            <a:ext cx="7536142" cy="564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104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3063" y="420452"/>
            <a:ext cx="2210862"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código fuente es:</a:t>
            </a:r>
            <a:endParaRPr lang="es-ES" dirty="0"/>
          </a:p>
        </p:txBody>
      </p:sp>
      <p:pic>
        <p:nvPicPr>
          <p:cNvPr id="3" name="Imagen 2"/>
          <p:cNvPicPr>
            <a:picLocks noChangeAspect="1"/>
          </p:cNvPicPr>
          <p:nvPr/>
        </p:nvPicPr>
        <p:blipFill>
          <a:blip r:embed="rId2"/>
          <a:stretch>
            <a:fillRect/>
          </a:stretch>
        </p:blipFill>
        <p:spPr>
          <a:xfrm>
            <a:off x="2905378" y="313763"/>
            <a:ext cx="8684794" cy="5943601"/>
          </a:xfrm>
          <a:prstGeom prst="rect">
            <a:avLst/>
          </a:prstGeom>
        </p:spPr>
      </p:pic>
    </p:spTree>
    <p:extLst>
      <p:ext uri="{BB962C8B-B14F-4D97-AF65-F5344CB8AC3E}">
        <p14:creationId xmlns:p14="http://schemas.microsoft.com/office/powerpoint/2010/main" val="1939810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53553" y="833734"/>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Para recuperar un archivo mp3 de internet procedemos de la siguiente manera, primero creamos un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2333625" y="2559441"/>
            <a:ext cx="6415928" cy="2678748"/>
          </a:xfrm>
          <a:prstGeom prst="rect">
            <a:avLst/>
          </a:prstGeom>
        </p:spPr>
      </p:pic>
    </p:spTree>
    <p:extLst>
      <p:ext uri="{BB962C8B-B14F-4D97-AF65-F5344CB8AC3E}">
        <p14:creationId xmlns:p14="http://schemas.microsoft.com/office/powerpoint/2010/main" val="412146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53553" y="295853"/>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Luego copiamos los archivos a la carpeta (en Android Studio funciona el </a:t>
            </a:r>
            <a:r>
              <a:rPr lang="es-ES" b="0" i="0" dirty="0" err="1" smtClean="0">
                <a:solidFill>
                  <a:srgbClr val="333333"/>
                </a:solidFill>
                <a:effectLst/>
                <a:latin typeface="arial" panose="020B0604020202020204" pitchFamily="34" charset="0"/>
              </a:rPr>
              <a:t>Copy</a:t>
            </a:r>
            <a:r>
              <a:rPr lang="es-ES" b="0" i="0" dirty="0" smtClean="0">
                <a:solidFill>
                  <a:srgbClr val="333333"/>
                </a:solidFill>
                <a:effectLst/>
                <a:latin typeface="arial" panose="020B0604020202020204" pitchFamily="34" charset="0"/>
              </a:rPr>
              <a:t>/Paste desde el administrador de archivos del sistema operativo Windows):</a:t>
            </a:r>
            <a:endParaRPr lang="es-ES" dirty="0"/>
          </a:p>
        </p:txBody>
      </p:sp>
      <p:pic>
        <p:nvPicPr>
          <p:cNvPr id="2050" name="Picture 2" descr="play mp3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916" y="1733456"/>
            <a:ext cx="2876550" cy="407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092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0447" y="1393576"/>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Luego llamamos al método </a:t>
            </a:r>
            <a:r>
              <a:rPr lang="es-ES" b="0" i="0" dirty="0" err="1" smtClean="0">
                <a:solidFill>
                  <a:srgbClr val="333333"/>
                </a:solidFill>
                <a:effectLst/>
                <a:latin typeface="arial" panose="020B0604020202020204" pitchFamily="34" charset="0"/>
              </a:rPr>
              <a:t>setDataSource</a:t>
            </a:r>
            <a:r>
              <a:rPr lang="es-ES" b="0" i="0" dirty="0" smtClean="0">
                <a:solidFill>
                  <a:srgbClr val="333333"/>
                </a:solidFill>
                <a:effectLst/>
                <a:latin typeface="arial" panose="020B0604020202020204" pitchFamily="34" charset="0"/>
              </a:rPr>
              <a:t> indicando la dirección de internet donde se almacena el archivo mp3:</a:t>
            </a:r>
            <a:endParaRPr lang="es-ES" dirty="0"/>
          </a:p>
        </p:txBody>
      </p:sp>
      <p:pic>
        <p:nvPicPr>
          <p:cNvPr id="3" name="Imagen 2"/>
          <p:cNvPicPr>
            <a:picLocks noChangeAspect="1"/>
          </p:cNvPicPr>
          <p:nvPr/>
        </p:nvPicPr>
        <p:blipFill>
          <a:blip r:embed="rId2"/>
          <a:stretch>
            <a:fillRect/>
          </a:stretch>
        </p:blipFill>
        <p:spPr>
          <a:xfrm>
            <a:off x="1111623" y="2697635"/>
            <a:ext cx="9511553" cy="2685769"/>
          </a:xfrm>
          <a:prstGeom prst="rect">
            <a:avLst/>
          </a:prstGeom>
        </p:spPr>
      </p:pic>
    </p:spTree>
    <p:extLst>
      <p:ext uri="{BB962C8B-B14F-4D97-AF65-F5344CB8AC3E}">
        <p14:creationId xmlns:p14="http://schemas.microsoft.com/office/powerpoint/2010/main" val="1757998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4588" y="389529"/>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Llamamos al método prepare y seguidamente llamamos a </a:t>
            </a:r>
            <a:r>
              <a:rPr lang="es-ES" b="0" i="0" dirty="0" err="1" smtClean="0">
                <a:solidFill>
                  <a:srgbClr val="333333"/>
                </a:solidFill>
                <a:effectLst/>
                <a:latin typeface="arial" panose="020B0604020202020204" pitchFamily="34" charset="0"/>
              </a:rPr>
              <a:t>start</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3281083" y="1577788"/>
            <a:ext cx="4557890" cy="3025028"/>
          </a:xfrm>
          <a:prstGeom prst="rect">
            <a:avLst/>
          </a:prstGeom>
        </p:spPr>
      </p:pic>
      <p:sp>
        <p:nvSpPr>
          <p:cNvPr id="4" name="Rectángulo 3"/>
          <p:cNvSpPr/>
          <p:nvPr/>
        </p:nvSpPr>
        <p:spPr>
          <a:xfrm>
            <a:off x="2393577" y="4260068"/>
            <a:ext cx="6096000" cy="2031325"/>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Todo esto lo hacemos en un bloque try/catch para capturar excepciones de tipo </a:t>
            </a:r>
            <a:r>
              <a:rPr lang="es-ES" b="0" i="0" dirty="0" err="1" smtClean="0">
                <a:solidFill>
                  <a:srgbClr val="333333"/>
                </a:solidFill>
                <a:effectLst/>
                <a:latin typeface="arial" panose="020B0604020202020204" pitchFamily="34" charset="0"/>
              </a:rPr>
              <a:t>IOException</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Esta primera aproximación para ejecutar un mp3 localizado en internet bloquea la aplicación hasta que se carga por completo el archivo, es decir queda ejecutándose el método </a:t>
            </a:r>
            <a:r>
              <a:rPr lang="es-ES" b="0" i="0" dirty="0" err="1" smtClean="0">
                <a:solidFill>
                  <a:srgbClr val="333333"/>
                </a:solidFill>
                <a:effectLst/>
                <a:latin typeface="arial" panose="020B0604020202020204" pitchFamily="34" charset="0"/>
              </a:rPr>
              <a:t>mp.prepare</a:t>
            </a:r>
            <a:r>
              <a:rPr lang="es-ES" b="0" i="0" dirty="0" smtClean="0">
                <a:solidFill>
                  <a:srgbClr val="333333"/>
                </a:solidFill>
                <a:effectLst/>
                <a:latin typeface="arial" panose="020B0604020202020204" pitchFamily="34" charset="0"/>
              </a:rPr>
              <a:t>() hasta que finaliza la recuperación en forma completa.</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6257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85482" y="393156"/>
            <a:ext cx="3953436" cy="3970318"/>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Confeccionar otra aplicación similar a la anterior pero que no se congele la interfaz de la aplicación mientras se carga el mp3. Mostrar un mensaje que el archivo se está cargando.</a:t>
            </a:r>
          </a:p>
          <a:p>
            <a:pPr algn="just"/>
            <a:r>
              <a:rPr lang="es-ES" b="0" i="0" dirty="0" smtClean="0">
                <a:solidFill>
                  <a:srgbClr val="333333"/>
                </a:solidFill>
                <a:effectLst/>
                <a:latin typeface="arial" panose="020B0604020202020204" pitchFamily="34" charset="0"/>
              </a:rPr>
              <a:t>Desarrollamos un nuevo proyecto (Proyecto029), asignamos el permiso de acceder a internet en el archivo AndroidManifest.xml y creamos una interfaz similar al problema anterior.</a:t>
            </a:r>
          </a:p>
          <a:p>
            <a:pPr algn="just"/>
            <a:r>
              <a:rPr lang="es-ES" b="0" i="0" dirty="0" smtClean="0">
                <a:solidFill>
                  <a:srgbClr val="333333"/>
                </a:solidFill>
                <a:effectLst/>
                <a:latin typeface="arial" panose="020B0604020202020204" pitchFamily="34" charset="0"/>
              </a:rPr>
              <a:t>El código fuente es:</a:t>
            </a:r>
            <a:endParaRPr lang="es-ES" b="0"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4637363" y="0"/>
            <a:ext cx="7554637" cy="6858000"/>
          </a:xfrm>
          <a:prstGeom prst="rect">
            <a:avLst/>
          </a:prstGeom>
        </p:spPr>
      </p:pic>
    </p:spTree>
    <p:extLst>
      <p:ext uri="{BB962C8B-B14F-4D97-AF65-F5344CB8AC3E}">
        <p14:creationId xmlns:p14="http://schemas.microsoft.com/office/powerpoint/2010/main" val="1642060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95600" y="869593"/>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Para poder capturar el evento que el archivo se terminó de recuperar debemos implementar la interface </a:t>
            </a:r>
            <a:r>
              <a:rPr lang="es-ES" b="0" i="0" dirty="0" err="1" smtClean="0">
                <a:solidFill>
                  <a:srgbClr val="333333"/>
                </a:solidFill>
                <a:effectLst/>
                <a:latin typeface="arial" panose="020B0604020202020204" pitchFamily="34" charset="0"/>
              </a:rPr>
              <a:t>MediaPlayer.OnPreparedListener</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79295" y="2424446"/>
            <a:ext cx="11860306" cy="2491151"/>
          </a:xfrm>
          <a:prstGeom prst="rect">
            <a:avLst/>
          </a:prstGeom>
        </p:spPr>
      </p:pic>
    </p:spTree>
    <p:extLst>
      <p:ext uri="{BB962C8B-B14F-4D97-AF65-F5344CB8AC3E}">
        <p14:creationId xmlns:p14="http://schemas.microsoft.com/office/powerpoint/2010/main" val="2148661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95600" y="995100"/>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Con esto decimos que nuestra clase implementará el método </a:t>
            </a:r>
            <a:r>
              <a:rPr lang="es-ES" b="0" i="0" dirty="0" err="1" smtClean="0">
                <a:solidFill>
                  <a:srgbClr val="333333"/>
                </a:solidFill>
                <a:effectLst/>
                <a:latin typeface="arial" panose="020B0604020202020204" pitchFamily="34" charset="0"/>
              </a:rPr>
              <a:t>onPrepared</a:t>
            </a:r>
            <a:r>
              <a:rPr lang="es-ES" b="0" i="0" dirty="0" smtClean="0">
                <a:solidFill>
                  <a:srgbClr val="333333"/>
                </a:solidFill>
                <a:effectLst/>
                <a:latin typeface="arial" panose="020B0604020202020204" pitchFamily="34" charset="0"/>
              </a:rPr>
              <a:t> donde iniciamos la ejecución del mp3:</a:t>
            </a:r>
            <a:endParaRPr lang="es-ES" dirty="0"/>
          </a:p>
        </p:txBody>
      </p:sp>
      <p:pic>
        <p:nvPicPr>
          <p:cNvPr id="3" name="Imagen 2"/>
          <p:cNvPicPr>
            <a:picLocks noChangeAspect="1"/>
          </p:cNvPicPr>
          <p:nvPr/>
        </p:nvPicPr>
        <p:blipFill>
          <a:blip r:embed="rId2"/>
          <a:stretch>
            <a:fillRect/>
          </a:stretch>
        </p:blipFill>
        <p:spPr>
          <a:xfrm>
            <a:off x="1792941" y="2469328"/>
            <a:ext cx="7969624" cy="3444016"/>
          </a:xfrm>
          <a:prstGeom prst="rect">
            <a:avLst/>
          </a:prstGeom>
        </p:spPr>
      </p:pic>
    </p:spTree>
    <p:extLst>
      <p:ext uri="{BB962C8B-B14F-4D97-AF65-F5344CB8AC3E}">
        <p14:creationId xmlns:p14="http://schemas.microsoft.com/office/powerpoint/2010/main" val="4118085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151530" y="266743"/>
            <a:ext cx="7646894" cy="1754326"/>
          </a:xfrm>
          <a:prstGeom prst="rect">
            <a:avLst/>
          </a:prstGeom>
        </p:spPr>
        <p:txBody>
          <a:bodyPr wrap="square">
            <a:spAutoFit/>
          </a:bodyPr>
          <a:lstStyle/>
          <a:p>
            <a:r>
              <a:rPr lang="es-ES" b="0" i="0" dirty="0" smtClean="0">
                <a:solidFill>
                  <a:srgbClr val="333333"/>
                </a:solidFill>
                <a:effectLst/>
                <a:latin typeface="arial" panose="020B0604020202020204" pitchFamily="34" charset="0"/>
              </a:rPr>
              <a:t>En el evento </a:t>
            </a:r>
            <a:r>
              <a:rPr lang="es-ES" b="0" i="0" dirty="0" err="1" smtClean="0">
                <a:solidFill>
                  <a:srgbClr val="333333"/>
                </a:solidFill>
                <a:effectLst/>
                <a:latin typeface="arial" panose="020B0604020202020204" pitchFamily="34" charset="0"/>
              </a:rPr>
              <a:t>click</a:t>
            </a:r>
            <a:r>
              <a:rPr lang="es-ES" b="0" i="0" dirty="0" smtClean="0">
                <a:solidFill>
                  <a:srgbClr val="333333"/>
                </a:solidFill>
                <a:effectLst/>
                <a:latin typeface="arial" panose="020B0604020202020204" pitchFamily="34" charset="0"/>
              </a:rPr>
              <a:t> del botón creamos el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 le pasamos al método </a:t>
            </a:r>
            <a:r>
              <a:rPr lang="es-ES" b="0" i="0" dirty="0" err="1" smtClean="0">
                <a:solidFill>
                  <a:srgbClr val="333333"/>
                </a:solidFill>
                <a:effectLst/>
                <a:latin typeface="arial" panose="020B0604020202020204" pitchFamily="34" charset="0"/>
              </a:rPr>
              <a:t>setOnPreparedListener</a:t>
            </a:r>
            <a:r>
              <a:rPr lang="es-ES" b="0" i="0" dirty="0" smtClean="0">
                <a:solidFill>
                  <a:srgbClr val="333333"/>
                </a:solidFill>
                <a:effectLst/>
                <a:latin typeface="arial" panose="020B0604020202020204" pitchFamily="34" charset="0"/>
              </a:rPr>
              <a:t> la dirección del objeto que capturará el evento de que el recurso está completo. Luego llamamos a los métodos </a:t>
            </a:r>
            <a:r>
              <a:rPr lang="es-ES" b="0" i="0" dirty="0" err="1" smtClean="0">
                <a:solidFill>
                  <a:srgbClr val="333333"/>
                </a:solidFill>
                <a:effectLst/>
                <a:latin typeface="arial" panose="020B0604020202020204" pitchFamily="34" charset="0"/>
              </a:rPr>
              <a:t>setDataSource</a:t>
            </a:r>
            <a:r>
              <a:rPr lang="es-ES" b="0" i="0" dirty="0" smtClean="0">
                <a:solidFill>
                  <a:srgbClr val="333333"/>
                </a:solidFill>
                <a:effectLst/>
                <a:latin typeface="arial" panose="020B0604020202020204" pitchFamily="34" charset="0"/>
              </a:rPr>
              <a:t> y </a:t>
            </a:r>
            <a:r>
              <a:rPr lang="es-ES" b="0" i="0" dirty="0" err="1" smtClean="0">
                <a:solidFill>
                  <a:srgbClr val="333333"/>
                </a:solidFill>
                <a:effectLst/>
                <a:latin typeface="arial" panose="020B0604020202020204" pitchFamily="34" charset="0"/>
              </a:rPr>
              <a:t>prepareAsync</a:t>
            </a:r>
            <a:r>
              <a:rPr lang="es-ES" b="0" i="0" dirty="0" smtClean="0">
                <a:solidFill>
                  <a:srgbClr val="333333"/>
                </a:solidFill>
                <a:effectLst/>
                <a:latin typeface="arial" panose="020B0604020202020204" pitchFamily="34" charset="0"/>
              </a:rPr>
              <a:t> para inicializar la carga del mp3. Finalmente mostramos un mensaje para informar al usuario que el archivo se está descargando:</a:t>
            </a:r>
            <a:endParaRPr lang="es-ES" dirty="0"/>
          </a:p>
        </p:txBody>
      </p:sp>
      <p:pic>
        <p:nvPicPr>
          <p:cNvPr id="3" name="Imagen 2"/>
          <p:cNvPicPr>
            <a:picLocks noChangeAspect="1"/>
          </p:cNvPicPr>
          <p:nvPr/>
        </p:nvPicPr>
        <p:blipFill>
          <a:blip r:embed="rId2"/>
          <a:stretch>
            <a:fillRect/>
          </a:stretch>
        </p:blipFill>
        <p:spPr>
          <a:xfrm>
            <a:off x="537882" y="2298684"/>
            <a:ext cx="11277600" cy="4157594"/>
          </a:xfrm>
          <a:prstGeom prst="rect">
            <a:avLst/>
          </a:prstGeom>
        </p:spPr>
      </p:pic>
    </p:spTree>
    <p:extLst>
      <p:ext uri="{BB962C8B-B14F-4D97-AF65-F5344CB8AC3E}">
        <p14:creationId xmlns:p14="http://schemas.microsoft.com/office/powerpoint/2010/main" val="42641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72871" y="237130"/>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Creamos una interfaz con dos botones e inicializamos las propiedades </a:t>
            </a:r>
            <a:r>
              <a:rPr lang="es-ES" b="0" i="0" dirty="0" err="1" smtClean="0">
                <a:solidFill>
                  <a:srgbClr val="333333"/>
                </a:solidFill>
                <a:effectLst/>
                <a:latin typeface="arial" panose="020B0604020202020204" pitchFamily="34" charset="0"/>
              </a:rPr>
              <a:t>text</a:t>
            </a:r>
            <a:r>
              <a:rPr lang="es-ES" b="0" i="0" dirty="0" smtClean="0">
                <a:solidFill>
                  <a:srgbClr val="333333"/>
                </a:solidFill>
                <a:effectLst/>
                <a:latin typeface="arial" panose="020B0604020202020204" pitchFamily="34" charset="0"/>
              </a:rPr>
              <a:t> y </a:t>
            </a:r>
            <a:r>
              <a:rPr lang="es-ES" b="0" i="0" dirty="0" err="1" smtClean="0">
                <a:solidFill>
                  <a:srgbClr val="333333"/>
                </a:solidFill>
                <a:effectLst/>
                <a:latin typeface="arial" panose="020B0604020202020204" pitchFamily="34" charset="0"/>
              </a:rPr>
              <a:t>onClick</a:t>
            </a:r>
            <a:r>
              <a:rPr lang="es-ES" b="0" i="0" dirty="0" smtClean="0">
                <a:solidFill>
                  <a:srgbClr val="333333"/>
                </a:solidFill>
                <a:effectLst/>
                <a:latin typeface="arial" panose="020B0604020202020204" pitchFamily="34" charset="0"/>
              </a:rPr>
              <a:t> de cada botón:</a:t>
            </a:r>
            <a:endParaRPr lang="es-ES" dirty="0"/>
          </a:p>
        </p:txBody>
      </p:sp>
      <p:pic>
        <p:nvPicPr>
          <p:cNvPr id="3074" name="Picture 2" descr="play mp3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89" y="1102658"/>
            <a:ext cx="6096000" cy="54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529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909718" y="0"/>
            <a:ext cx="7834681" cy="6858000"/>
          </a:xfrm>
          <a:prstGeom prst="rect">
            <a:avLst/>
          </a:prstGeom>
        </p:spPr>
      </p:pic>
      <p:sp>
        <p:nvSpPr>
          <p:cNvPr id="4" name="Rectángulo 3"/>
          <p:cNvSpPr/>
          <p:nvPr/>
        </p:nvSpPr>
        <p:spPr>
          <a:xfrm>
            <a:off x="4452686" y="142546"/>
            <a:ext cx="2210862"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El código fuente es:</a:t>
            </a:r>
            <a:endParaRPr lang="es-ES" dirty="0"/>
          </a:p>
        </p:txBody>
      </p:sp>
    </p:spTree>
    <p:extLst>
      <p:ext uri="{BB962C8B-B14F-4D97-AF65-F5344CB8AC3E}">
        <p14:creationId xmlns:p14="http://schemas.microsoft.com/office/powerpoint/2010/main" val="3045731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26659" y="169394"/>
            <a:ext cx="6096000" cy="1200329"/>
          </a:xfrm>
          <a:prstGeom prst="rect">
            <a:avLst/>
          </a:prstGeom>
        </p:spPr>
        <p:txBody>
          <a:bodyPr>
            <a:spAutoFit/>
          </a:bodyPr>
          <a:lstStyle/>
          <a:p>
            <a:r>
              <a:rPr lang="es-ES" b="0" i="0" dirty="0" smtClean="0">
                <a:solidFill>
                  <a:srgbClr val="333333"/>
                </a:solidFill>
                <a:effectLst/>
                <a:latin typeface="arial" panose="020B0604020202020204" pitchFamily="34" charset="0"/>
              </a:rPr>
              <a:t>Cuando copiamos los archivos mp3 se genera luego en la clase R la referencia a los dos archivos y posteriormente los podemos rescatar cuando creamos un objeto de la clase </a:t>
            </a:r>
            <a:r>
              <a:rPr lang="es-ES" b="0" i="0" dirty="0" err="1" smtClean="0">
                <a:solidFill>
                  <a:srgbClr val="333333"/>
                </a:solidFill>
                <a:effectLst/>
                <a:latin typeface="arial" panose="020B0604020202020204" pitchFamily="34" charset="0"/>
              </a:rPr>
              <a:t>MediaPlayer</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1775012" y="1434352"/>
            <a:ext cx="7994004" cy="2548633"/>
          </a:xfrm>
          <a:prstGeom prst="rect">
            <a:avLst/>
          </a:prstGeom>
        </p:spPr>
      </p:pic>
      <p:sp>
        <p:nvSpPr>
          <p:cNvPr id="4" name="Rectángulo 3"/>
          <p:cNvSpPr/>
          <p:nvPr/>
        </p:nvSpPr>
        <p:spPr>
          <a:xfrm>
            <a:off x="3404915" y="4075398"/>
            <a:ext cx="4378122"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Seguidamente llamamos al método </a:t>
            </a:r>
            <a:r>
              <a:rPr lang="es-ES" b="0" i="0" dirty="0" err="1" smtClean="0">
                <a:solidFill>
                  <a:srgbClr val="333333"/>
                </a:solidFill>
                <a:effectLst/>
                <a:latin typeface="arial" panose="020B0604020202020204" pitchFamily="34" charset="0"/>
              </a:rPr>
              <a:t>start</a:t>
            </a:r>
            <a:r>
              <a:rPr lang="es-ES" b="0" i="0" dirty="0" smtClean="0">
                <a:solidFill>
                  <a:srgbClr val="333333"/>
                </a:solidFill>
                <a:effectLst/>
                <a:latin typeface="arial" panose="020B0604020202020204" pitchFamily="34" charset="0"/>
              </a:rPr>
              <a:t>:</a:t>
            </a:r>
            <a:endParaRPr lang="es-ES" dirty="0"/>
          </a:p>
        </p:txBody>
      </p:sp>
      <p:pic>
        <p:nvPicPr>
          <p:cNvPr id="5" name="Imagen 4"/>
          <p:cNvPicPr>
            <a:picLocks noChangeAspect="1"/>
          </p:cNvPicPr>
          <p:nvPr/>
        </p:nvPicPr>
        <p:blipFill>
          <a:blip r:embed="rId3"/>
          <a:stretch>
            <a:fillRect/>
          </a:stretch>
        </p:blipFill>
        <p:spPr>
          <a:xfrm>
            <a:off x="3756212" y="4537143"/>
            <a:ext cx="3074894" cy="1969854"/>
          </a:xfrm>
          <a:prstGeom prst="rect">
            <a:avLst/>
          </a:prstGeom>
        </p:spPr>
      </p:pic>
    </p:spTree>
    <p:extLst>
      <p:ext uri="{BB962C8B-B14F-4D97-AF65-F5344CB8AC3E}">
        <p14:creationId xmlns:p14="http://schemas.microsoft.com/office/powerpoint/2010/main" val="395521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49505" y="326776"/>
            <a:ext cx="8086165" cy="369332"/>
          </a:xfrm>
          <a:prstGeom prst="rect">
            <a:avLst/>
          </a:prstGeom>
        </p:spPr>
        <p:txBody>
          <a:bodyPr wrap="square">
            <a:spAutoFit/>
          </a:bodyPr>
          <a:lstStyle/>
          <a:p>
            <a:r>
              <a:rPr lang="es-ES" b="1" i="0" dirty="0" smtClean="0">
                <a:solidFill>
                  <a:srgbClr val="333333"/>
                </a:solidFill>
                <a:effectLst/>
                <a:latin typeface="Arial" panose="020B0604020202020204" pitchFamily="34" charset="0"/>
              </a:rPr>
              <a:t>Reproducción, pausa, continuación y detención de un archivo de audio.</a:t>
            </a:r>
            <a:endParaRPr lang="es-ES" b="1" i="0" dirty="0">
              <a:solidFill>
                <a:srgbClr val="333333"/>
              </a:solidFill>
              <a:effectLst/>
              <a:latin typeface="Arial" panose="020B0604020202020204" pitchFamily="34" charset="0"/>
            </a:endParaRPr>
          </a:p>
        </p:txBody>
      </p:sp>
      <p:sp>
        <p:nvSpPr>
          <p:cNvPr id="3" name="Rectángulo 2"/>
          <p:cNvSpPr/>
          <p:nvPr/>
        </p:nvSpPr>
        <p:spPr>
          <a:xfrm>
            <a:off x="721658" y="1083439"/>
            <a:ext cx="4217895" cy="3693319"/>
          </a:xfrm>
          <a:prstGeom prst="rect">
            <a:avLst/>
          </a:prstGeom>
        </p:spPr>
        <p:txBody>
          <a:bodyPr wrap="square">
            <a:spAutoFit/>
          </a:bodyPr>
          <a:lstStyle/>
          <a:p>
            <a:pPr algn="just"/>
            <a:r>
              <a:rPr lang="es-ES" b="1" i="0" dirty="0" smtClean="0">
                <a:solidFill>
                  <a:srgbClr val="333333"/>
                </a:solidFill>
                <a:effectLst/>
                <a:latin typeface="arial" panose="020B0604020202020204" pitchFamily="34" charset="0"/>
              </a:rPr>
              <a:t>Problema:</a:t>
            </a:r>
          </a:p>
          <a:p>
            <a:pPr algn="just"/>
            <a:r>
              <a:rPr lang="es-ES" b="0" i="0" dirty="0" smtClean="0">
                <a:solidFill>
                  <a:srgbClr val="333333"/>
                </a:solidFill>
                <a:effectLst/>
                <a:latin typeface="arial" panose="020B0604020202020204" pitchFamily="34" charset="0"/>
              </a:rPr>
              <a:t>Confeccionar una aplicación que permita Iniciar un archivo mp3, detener, continuar, detener en forma definitiva y activación o no de la reproducción en forma circular.</a:t>
            </a:r>
          </a:p>
          <a:p>
            <a:pPr algn="just"/>
            <a:r>
              <a:rPr lang="es-ES" b="0" i="0" dirty="0" smtClean="0">
                <a:solidFill>
                  <a:srgbClr val="333333"/>
                </a:solidFill>
                <a:effectLst/>
                <a:latin typeface="arial" panose="020B0604020202020204" pitchFamily="34" charset="0"/>
              </a:rPr>
              <a:t>Crear un archivo mp3 con el programa </a:t>
            </a:r>
            <a:r>
              <a:rPr lang="es-ES" b="0" i="0" dirty="0" err="1" smtClean="0">
                <a:solidFill>
                  <a:srgbClr val="333333"/>
                </a:solidFill>
                <a:effectLst/>
                <a:latin typeface="arial" panose="020B0604020202020204" pitchFamily="34" charset="0"/>
                <a:hlinkClick r:id="rId2"/>
              </a:rPr>
              <a:t>Audacity</a:t>
            </a:r>
            <a:r>
              <a:rPr lang="es-ES" b="0" i="0" dirty="0" smtClean="0">
                <a:solidFill>
                  <a:srgbClr val="333333"/>
                </a:solidFill>
                <a:effectLst/>
                <a:latin typeface="arial" panose="020B0604020202020204" pitchFamily="34" charset="0"/>
              </a:rPr>
              <a:t> contando del 1 al 30.</a:t>
            </a:r>
          </a:p>
          <a:p>
            <a:pPr algn="just"/>
            <a:r>
              <a:rPr lang="es-ES" b="0" i="0" dirty="0" smtClean="0">
                <a:solidFill>
                  <a:srgbClr val="333333"/>
                </a:solidFill>
                <a:effectLst/>
                <a:latin typeface="arial" panose="020B0604020202020204" pitchFamily="34" charset="0"/>
              </a:rPr>
              <a:t>Primero creamos un proyecto (Proyecto026) y definimos los 5 botones y métodos a ejecutar cuando se presionen los botones respectivos:</a:t>
            </a:r>
            <a:endParaRPr lang="es-ES" b="0" i="0" dirty="0">
              <a:solidFill>
                <a:srgbClr val="333333"/>
              </a:solidFill>
              <a:effectLst/>
              <a:latin typeface="arial" panose="020B0604020202020204" pitchFamily="34" charset="0"/>
            </a:endParaRPr>
          </a:p>
        </p:txBody>
      </p:sp>
      <p:pic>
        <p:nvPicPr>
          <p:cNvPr id="4098" name="Picture 2" descr="play mp3 andro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587" y="851646"/>
            <a:ext cx="5064151" cy="574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47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59952" y="465275"/>
            <a:ext cx="4903907" cy="369332"/>
          </a:xfrm>
          <a:prstGeom prst="rect">
            <a:avLst/>
          </a:prstGeom>
        </p:spPr>
        <p:txBody>
          <a:bodyPr wrap="none">
            <a:spAutoFit/>
          </a:bodyPr>
          <a:lstStyle/>
          <a:p>
            <a:r>
              <a:rPr lang="es-ES" b="0" i="0" dirty="0" smtClean="0">
                <a:solidFill>
                  <a:srgbClr val="333333"/>
                </a:solidFill>
                <a:effectLst/>
                <a:latin typeface="arial" panose="020B0604020202020204" pitchFamily="34" charset="0"/>
              </a:rPr>
              <a:t>Iniciamos la propiedad </a:t>
            </a:r>
            <a:r>
              <a:rPr lang="es-ES" b="0" i="0" dirty="0" err="1" smtClean="0">
                <a:solidFill>
                  <a:srgbClr val="333333"/>
                </a:solidFill>
                <a:effectLst/>
                <a:latin typeface="arial" panose="020B0604020202020204" pitchFamily="34" charset="0"/>
              </a:rPr>
              <a:t>onClick</a:t>
            </a:r>
            <a:r>
              <a:rPr lang="es-ES" b="0" i="0" dirty="0" smtClean="0">
                <a:solidFill>
                  <a:srgbClr val="333333"/>
                </a:solidFill>
                <a:effectLst/>
                <a:latin typeface="arial" panose="020B0604020202020204" pitchFamily="34" charset="0"/>
              </a:rPr>
              <a:t> de cada botón:</a:t>
            </a:r>
            <a:endParaRPr lang="es-ES" dirty="0"/>
          </a:p>
        </p:txBody>
      </p:sp>
      <p:pic>
        <p:nvPicPr>
          <p:cNvPr id="3" name="Imagen 2"/>
          <p:cNvPicPr>
            <a:picLocks noChangeAspect="1"/>
          </p:cNvPicPr>
          <p:nvPr/>
        </p:nvPicPr>
        <p:blipFill>
          <a:blip r:embed="rId2"/>
          <a:stretch>
            <a:fillRect/>
          </a:stretch>
        </p:blipFill>
        <p:spPr>
          <a:xfrm>
            <a:off x="2200834" y="1459612"/>
            <a:ext cx="7032812" cy="4142207"/>
          </a:xfrm>
          <a:prstGeom prst="rect">
            <a:avLst/>
          </a:prstGeom>
        </p:spPr>
      </p:pic>
    </p:spTree>
    <p:extLst>
      <p:ext uri="{BB962C8B-B14F-4D97-AF65-F5344CB8AC3E}">
        <p14:creationId xmlns:p14="http://schemas.microsoft.com/office/powerpoint/2010/main" val="4217651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9412" y="452282"/>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Creamos la carpeta </a:t>
            </a:r>
            <a:r>
              <a:rPr lang="es-ES" b="0" i="0" dirty="0" err="1" smtClean="0">
                <a:solidFill>
                  <a:srgbClr val="333333"/>
                </a:solidFill>
                <a:effectLst/>
                <a:latin typeface="arial" panose="020B0604020202020204" pitchFamily="34" charset="0"/>
              </a:rPr>
              <a:t>raw</a:t>
            </a:r>
            <a:r>
              <a:rPr lang="es-ES" b="0" i="0" dirty="0" smtClean="0">
                <a:solidFill>
                  <a:srgbClr val="333333"/>
                </a:solidFill>
                <a:effectLst/>
                <a:latin typeface="arial" panose="020B0604020202020204" pitchFamily="34" charset="0"/>
              </a:rPr>
              <a:t> y almacenamos en la misma el archivo mp3 creado previamente:</a:t>
            </a:r>
            <a:endParaRPr lang="es-ES" dirty="0"/>
          </a:p>
        </p:txBody>
      </p:sp>
      <p:pic>
        <p:nvPicPr>
          <p:cNvPr id="5122" name="Picture 2" descr="play mp3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196" y="1611406"/>
            <a:ext cx="287655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257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1282</Words>
  <Application>Microsoft Office PowerPoint</Application>
  <PresentationFormat>Panorámica</PresentationFormat>
  <Paragraphs>62</Paragraphs>
  <Slides>35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35</vt:i4>
      </vt:variant>
    </vt:vector>
  </HeadingPairs>
  <TitlesOfParts>
    <vt:vector size="41" baseType="lpstr">
      <vt:lpstr>Arial</vt:lpstr>
      <vt:lpstr>Arial</vt:lpstr>
      <vt:lpstr>Calibri</vt:lpstr>
      <vt:lpstr>Calibri Light</vt:lpstr>
      <vt:lpstr>Playfair Display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blanco gómez</dc:creator>
  <cp:lastModifiedBy>carlos blanco gómez</cp:lastModifiedBy>
  <cp:revision>7</cp:revision>
  <dcterms:created xsi:type="dcterms:W3CDTF">2020-11-03T23:39:00Z</dcterms:created>
  <dcterms:modified xsi:type="dcterms:W3CDTF">2020-11-04T00:40:56Z</dcterms:modified>
</cp:coreProperties>
</file>